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2" r:id="rId6"/>
    <p:sldId id="261" r:id="rId7"/>
    <p:sldId id="266" r:id="rId8"/>
    <p:sldId id="278" r:id="rId9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783"/>
    <a:srgbClr val="001FBC"/>
    <a:srgbClr val="003892"/>
    <a:srgbClr val="40CDDE"/>
    <a:srgbClr val="680EFB"/>
    <a:srgbClr val="B3EA70"/>
    <a:srgbClr val="33540C"/>
    <a:srgbClr val="20651D"/>
    <a:srgbClr val="298325"/>
    <a:srgbClr val="00C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1" autoAdjust="0"/>
    <p:restoredTop sz="94733"/>
  </p:normalViewPr>
  <p:slideViewPr>
    <p:cSldViewPr snapToGrid="0" snapToObjects="1">
      <p:cViewPr>
        <p:scale>
          <a:sx n="60" d="100"/>
          <a:sy n="60" d="100"/>
        </p:scale>
        <p:origin x="304" y="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501A2-7F53-2040-B541-238157E1D9F3}" type="datetimeFigureOut">
              <a:rPr lang="en-US" smtClean="0"/>
              <a:t>6/16/26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C11C8-A1D2-4C4D-8E44-DD93102EA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3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DC11C8-A1D2-4C4D-8E44-DD93102EA1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01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6/16/26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F53A18-9A04-1A39-68A0-CC1564E28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A358C6-40EA-0C57-7DCC-E2E92A2A927E}"/>
              </a:ext>
            </a:extLst>
          </p:cNvPr>
          <p:cNvSpPr txBox="1"/>
          <p:nvPr/>
        </p:nvSpPr>
        <p:spPr>
          <a:xfrm>
            <a:off x="12977988" y="2747423"/>
            <a:ext cx="11249895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Montserrat Black" panose="00000A00000000000000" pitchFamily="2" charset="0"/>
              </a:rPr>
              <a:t>ORGANIZATION REDESIGN GUIDING</a:t>
            </a:r>
            <a:br>
              <a:rPr lang="en-US" sz="9600" b="1" dirty="0">
                <a:solidFill>
                  <a:schemeClr val="bg1"/>
                </a:solidFill>
                <a:latin typeface="Montserrat Black" panose="00000A00000000000000" pitchFamily="2" charset="0"/>
              </a:rPr>
            </a:br>
            <a:r>
              <a:rPr lang="en-US" sz="9600" b="1" dirty="0">
                <a:solidFill>
                  <a:schemeClr val="bg1"/>
                </a:solidFill>
                <a:latin typeface="Montserrat Black" panose="00000A00000000000000" pitchFamily="2" charset="0"/>
              </a:rPr>
              <a:t>PRINCIPLES &amp; OBJECTIVES</a:t>
            </a:r>
            <a:endParaRPr lang="en-US" altLang="zh-CN" sz="9600" b="1" dirty="0">
              <a:solidFill>
                <a:schemeClr val="bg1"/>
              </a:solidFill>
              <a:latin typeface="Montserrat Black" panose="00000A00000000000000" pitchFamily="2" charset="0"/>
              <a:ea typeface="Times New Roman"/>
              <a:cs typeface="Poppins" panose="020000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BC7C35-C1B5-CF26-903E-DF88300CD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27E103C-27D4-22B1-D28A-E3D6BB9039D3}"/>
              </a:ext>
            </a:extLst>
          </p:cNvPr>
          <p:cNvGrpSpPr/>
          <p:nvPr/>
        </p:nvGrpSpPr>
        <p:grpSpPr>
          <a:xfrm>
            <a:off x="858983" y="2110884"/>
            <a:ext cx="15212289" cy="9494232"/>
            <a:chOff x="858983" y="1435302"/>
            <a:chExt cx="15212289" cy="949423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0A358C6-40EA-0C57-7DCC-E2E92A2A927E}"/>
                </a:ext>
              </a:extLst>
            </p:cNvPr>
            <p:cNvSpPr txBox="1"/>
            <p:nvPr/>
          </p:nvSpPr>
          <p:spPr>
            <a:xfrm>
              <a:off x="1025238" y="1435302"/>
              <a:ext cx="1069570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001783"/>
                  </a:solidFill>
                  <a:latin typeface="Montserrat Black" panose="00000A00000000000000" pitchFamily="2" charset="0"/>
                </a:rPr>
                <a:t>Guiding Principles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8F6C82-A953-3438-128F-6BC18E923C3F}"/>
                </a:ext>
              </a:extLst>
            </p:cNvPr>
            <p:cNvSpPr txBox="1"/>
            <p:nvPr/>
          </p:nvSpPr>
          <p:spPr>
            <a:xfrm>
              <a:off x="1025238" y="4605401"/>
              <a:ext cx="125522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Clr>
                  <a:srgbClr val="001783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Sustainable growth is driven by operations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5199276-BC59-DFD4-63B1-7432753C608D}"/>
                </a:ext>
              </a:extLst>
            </p:cNvPr>
            <p:cNvSpPr txBox="1"/>
            <p:nvPr/>
          </p:nvSpPr>
          <p:spPr>
            <a:xfrm>
              <a:off x="1025238" y="5115626"/>
              <a:ext cx="1255221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lvl="1" indent="-285750">
                <a:buClr>
                  <a:srgbClr val="001783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Acquirer makes money by delivering quality services to existing and new clients</a:t>
              </a:r>
            </a:p>
            <a:p>
              <a:pPr marL="742950" lvl="1" indent="-285750">
                <a:buClr>
                  <a:srgbClr val="001783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Finance should provide data and analysis to assist with decision making and to drive performance metrics</a:t>
              </a:r>
            </a:p>
            <a:p>
              <a:pPr marL="742950" lvl="1" indent="-285750">
                <a:buClr>
                  <a:srgbClr val="001783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Focus on the “big picture”, not financial minutia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0EEDE9-F1E1-F5E9-AD6F-C07DB1E4C504}"/>
                </a:ext>
              </a:extLst>
            </p:cNvPr>
            <p:cNvSpPr txBox="1"/>
            <p:nvPr/>
          </p:nvSpPr>
          <p:spPr>
            <a:xfrm>
              <a:off x="858983" y="7390104"/>
              <a:ext cx="15212289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1600" lvl="2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Do not spend an inordinate amount of time reviewing/analyzing historic metrics and trends</a:t>
              </a:r>
            </a:p>
            <a:p>
              <a:pPr marL="1371600" lvl="2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Do not overburden engineers/project managers with producing financial reports.  </a:t>
              </a:r>
            </a:p>
            <a:p>
              <a:pPr marL="1371600" lvl="2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Metrics should be concise and reported to finance by project teams</a:t>
              </a:r>
            </a:p>
            <a:p>
              <a:pPr marL="1371600" lvl="2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Allow engineers/project managers to focus time on delivering quality services and selling new services</a:t>
              </a:r>
            </a:p>
            <a:p>
              <a:pPr marL="1371600" lvl="2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Focus on the future, not the past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EB9C34A-FEC6-6524-B2DA-72765A70F97A}"/>
              </a:ext>
            </a:extLst>
          </p:cNvPr>
          <p:cNvSpPr txBox="1"/>
          <p:nvPr/>
        </p:nvSpPr>
        <p:spPr>
          <a:xfrm>
            <a:off x="23261783" y="13023647"/>
            <a:ext cx="7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03</a:t>
            </a:r>
            <a:endParaRPr lang="en-US" altLang="zh-CN" sz="240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8B28776F-B89B-6B32-1097-5D98DC13A234}"/>
              </a:ext>
            </a:extLst>
          </p:cNvPr>
          <p:cNvSpPr txBox="1">
            <a:spLocks/>
          </p:cNvSpPr>
          <p:nvPr/>
        </p:nvSpPr>
        <p:spPr>
          <a:xfrm>
            <a:off x="863008" y="13131368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72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C5961F0-96C6-86D7-6B0D-A12D1744D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168"/>
            <a:ext cx="24375701" cy="1371133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27E103C-27D4-22B1-D28A-E3D6BB9039D3}"/>
              </a:ext>
            </a:extLst>
          </p:cNvPr>
          <p:cNvGrpSpPr/>
          <p:nvPr/>
        </p:nvGrpSpPr>
        <p:grpSpPr>
          <a:xfrm>
            <a:off x="1025237" y="1895440"/>
            <a:ext cx="14464145" cy="9115740"/>
            <a:chOff x="1025237" y="1435302"/>
            <a:chExt cx="14464145" cy="911574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0A358C6-40EA-0C57-7DCC-E2E92A2A927E}"/>
                </a:ext>
              </a:extLst>
            </p:cNvPr>
            <p:cNvSpPr txBox="1"/>
            <p:nvPr/>
          </p:nvSpPr>
          <p:spPr>
            <a:xfrm>
              <a:off x="1025238" y="1435302"/>
              <a:ext cx="1446414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001783"/>
                  </a:solidFill>
                  <a:latin typeface="Montserrat Black" panose="00000A00000000000000" pitchFamily="2" charset="0"/>
                </a:rPr>
                <a:t>Guiding </a:t>
              </a:r>
            </a:p>
            <a:p>
              <a:r>
                <a:rPr lang="en-US" sz="9600" dirty="0">
                  <a:solidFill>
                    <a:srgbClr val="001783"/>
                  </a:solidFill>
                  <a:latin typeface="Montserrat Black" panose="00000A00000000000000" pitchFamily="2" charset="0"/>
                </a:rPr>
                <a:t>Principles</a:t>
              </a:r>
              <a:r>
                <a:rPr lang="en-US" sz="9600" dirty="0">
                  <a:solidFill>
                    <a:srgbClr val="001783"/>
                  </a:solidFill>
                </a:rPr>
                <a:t> </a:t>
              </a:r>
              <a:r>
                <a:rPr lang="en-US" sz="5400" dirty="0">
                  <a:solidFill>
                    <a:srgbClr val="001783"/>
                  </a:solidFill>
                  <a:latin typeface="Montserrat Medium" panose="00000600000000000000" pitchFamily="2" charset="0"/>
                </a:rPr>
                <a:t>(continued)</a:t>
              </a:r>
              <a:endParaRPr lang="en-US" sz="9600" dirty="0">
                <a:solidFill>
                  <a:srgbClr val="001783"/>
                </a:solidFill>
                <a:latin typeface="Montserrat Medium" panose="00000600000000000000" pitchFamily="2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8F6C82-A953-3438-128F-6BC18E923C3F}"/>
                </a:ext>
              </a:extLst>
            </p:cNvPr>
            <p:cNvSpPr txBox="1"/>
            <p:nvPr/>
          </p:nvSpPr>
          <p:spPr>
            <a:xfrm>
              <a:off x="1025238" y="4633110"/>
              <a:ext cx="125522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001783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Facilitate and reward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5199276-BC59-DFD4-63B1-7432753C608D}"/>
                </a:ext>
              </a:extLst>
            </p:cNvPr>
            <p:cNvSpPr txBox="1"/>
            <p:nvPr/>
          </p:nvSpPr>
          <p:spPr>
            <a:xfrm>
              <a:off x="1025238" y="5115626"/>
              <a:ext cx="11166762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14400" lvl="1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An entrepreneurial culture</a:t>
              </a:r>
            </a:p>
            <a:p>
              <a:pPr marL="914400" lvl="1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Innovation</a:t>
              </a:r>
            </a:p>
            <a:p>
              <a:pPr marL="914400" lvl="1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Flexibility, nimbleness, ability to quickly pivot/react to changing market pressures</a:t>
              </a:r>
            </a:p>
            <a:p>
              <a:pPr marL="914400" lvl="1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Cross functional teaming</a:t>
              </a:r>
            </a:p>
            <a:p>
              <a:pPr marL="914400" lvl="1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Taking control of your career path</a:t>
              </a:r>
            </a:p>
            <a:p>
              <a:pPr marL="914400" lvl="1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Being proactive, not reactive</a:t>
              </a:r>
            </a:p>
            <a:p>
              <a:pPr marL="914400" lvl="1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Taking the initiative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0EEDE9-F1E1-F5E9-AD6F-C07DB1E4C504}"/>
                </a:ext>
              </a:extLst>
            </p:cNvPr>
            <p:cNvSpPr txBox="1"/>
            <p:nvPr/>
          </p:nvSpPr>
          <p:spPr>
            <a:xfrm>
              <a:off x="1025238" y="8642827"/>
              <a:ext cx="142701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001783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Provide Staff with the freedom to run with ideas, move fast and be flexible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26702F-ED6E-3DB8-1443-DA62B9F8A12C}"/>
                </a:ext>
              </a:extLst>
            </p:cNvPr>
            <p:cNvSpPr txBox="1"/>
            <p:nvPr/>
          </p:nvSpPr>
          <p:spPr>
            <a:xfrm>
              <a:off x="1025237" y="9166047"/>
              <a:ext cx="144641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14400" lvl="1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Decisions should be made at the project team level, with appropriate monitoring</a:t>
              </a:r>
            </a:p>
            <a:p>
              <a:pPr marL="914400" lvl="1" indent="-457200">
                <a:buClr>
                  <a:srgbClr val="001783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</a:rPr>
                <a:t>Establish reasonable boundaries, guidelines and policies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561EB32-5F53-5B8A-B7A9-B1719CE101E2}"/>
              </a:ext>
            </a:extLst>
          </p:cNvPr>
          <p:cNvSpPr txBox="1"/>
          <p:nvPr/>
        </p:nvSpPr>
        <p:spPr>
          <a:xfrm>
            <a:off x="23261783" y="13023647"/>
            <a:ext cx="7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04</a:t>
            </a:r>
            <a:endParaRPr lang="en-US" altLang="zh-CN" sz="240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2BDCD68B-B3B5-2875-7CFC-7E6DFE668CE4}"/>
              </a:ext>
            </a:extLst>
          </p:cNvPr>
          <p:cNvSpPr txBox="1">
            <a:spLocks/>
          </p:cNvSpPr>
          <p:nvPr/>
        </p:nvSpPr>
        <p:spPr>
          <a:xfrm>
            <a:off x="863008" y="13131368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010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CBA386E-9393-5522-0406-6E390404A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4384000" cy="1371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A358C6-40EA-0C57-7DCC-E2E92A2A927E}"/>
              </a:ext>
            </a:extLst>
          </p:cNvPr>
          <p:cNvSpPr txBox="1"/>
          <p:nvPr/>
        </p:nvSpPr>
        <p:spPr>
          <a:xfrm>
            <a:off x="1025238" y="1895440"/>
            <a:ext cx="144641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001783"/>
                </a:solidFill>
                <a:latin typeface="Montserrat Black" panose="00000A00000000000000" pitchFamily="2" charset="0"/>
              </a:rPr>
              <a:t>Guiding </a:t>
            </a:r>
          </a:p>
          <a:p>
            <a:r>
              <a:rPr lang="en-US" sz="9600" dirty="0">
                <a:solidFill>
                  <a:srgbClr val="001783"/>
                </a:solidFill>
                <a:latin typeface="Montserrat Black" panose="00000A00000000000000" pitchFamily="2" charset="0"/>
              </a:rPr>
              <a:t>Principles</a:t>
            </a:r>
            <a:r>
              <a:rPr lang="en-US" sz="9600" dirty="0">
                <a:solidFill>
                  <a:srgbClr val="001783"/>
                </a:solidFill>
              </a:rPr>
              <a:t> </a:t>
            </a:r>
            <a:r>
              <a:rPr lang="en-US" sz="5400" dirty="0">
                <a:solidFill>
                  <a:srgbClr val="001783"/>
                </a:solidFill>
                <a:latin typeface="Montserrat Medium" panose="00000600000000000000" pitchFamily="2" charset="0"/>
              </a:rPr>
              <a:t>(continued)</a:t>
            </a:r>
            <a:endParaRPr lang="en-US" sz="9600" dirty="0">
              <a:solidFill>
                <a:srgbClr val="001783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8F6C82-A953-3438-128F-6BC18E923C3F}"/>
              </a:ext>
            </a:extLst>
          </p:cNvPr>
          <p:cNvSpPr txBox="1"/>
          <p:nvPr/>
        </p:nvSpPr>
        <p:spPr>
          <a:xfrm>
            <a:off x="1025238" y="5148666"/>
            <a:ext cx="12552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178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Accept that no one is perfect/not every decision or action will be correct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199276-BC59-DFD4-63B1-7432753C608D}"/>
              </a:ext>
            </a:extLst>
          </p:cNvPr>
          <p:cNvSpPr txBox="1"/>
          <p:nvPr/>
        </p:nvSpPr>
        <p:spPr>
          <a:xfrm>
            <a:off x="803566" y="5631182"/>
            <a:ext cx="1116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Clr>
                <a:srgbClr val="00178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Do not punish Staff if they make a mistake, provided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0EEDE9-F1E1-F5E9-AD6F-C07DB1E4C504}"/>
              </a:ext>
            </a:extLst>
          </p:cNvPr>
          <p:cNvSpPr txBox="1"/>
          <p:nvPr/>
        </p:nvSpPr>
        <p:spPr>
          <a:xfrm>
            <a:off x="554186" y="9138410"/>
            <a:ext cx="131895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Clr>
                <a:srgbClr val="00178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Leadership should demonstrate visible/proactive support for this concept</a:t>
            </a:r>
          </a:p>
          <a:p>
            <a:pPr marL="742950" lvl="1" indent="-285750">
              <a:buClr>
                <a:srgbClr val="00178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This likely will take 2 – 3 review cycles for Staff to “trust” that leadership embraces this concept</a:t>
            </a:r>
          </a:p>
          <a:p>
            <a:pPr marL="742950" lvl="1" indent="-285750">
              <a:buClr>
                <a:srgbClr val="00178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If managed properly, this concept can lead to greater innovation -- “you miss every shot you do not take” </a:t>
            </a:r>
          </a:p>
          <a:p>
            <a:pPr marL="742950" lvl="1" indent="-285750">
              <a:buClr>
                <a:srgbClr val="00178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1783"/>
                </a:solidFill>
                <a:effectLst/>
                <a:latin typeface="Montserrat" panose="00000500000000000000" pitchFamily="2" charset="0"/>
              </a:rPr>
              <a:t>Leaders at all levels </a:t>
            </a: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expected to be </a:t>
            </a:r>
            <a:r>
              <a:rPr lang="en-US" sz="2400" b="0" i="0" dirty="0">
                <a:solidFill>
                  <a:srgbClr val="001783"/>
                </a:solidFill>
                <a:effectLst/>
                <a:latin typeface="Montserrat" panose="00000500000000000000" pitchFamily="2" charset="0"/>
              </a:rPr>
              <a:t>open minded and listen to new ideas/new ways of doing things</a:t>
            </a:r>
          </a:p>
          <a:p>
            <a:pPr marL="742950" lvl="1" indent="-285750">
              <a:buClr>
                <a:srgbClr val="00178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Communicate rationale if a new idea/a new way of doing things is not accepted/implemented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0BA5F1-D799-865F-9726-D3DB01A870E0}"/>
              </a:ext>
            </a:extLst>
          </p:cNvPr>
          <p:cNvSpPr txBox="1"/>
          <p:nvPr/>
        </p:nvSpPr>
        <p:spPr>
          <a:xfrm>
            <a:off x="665022" y="6075064"/>
            <a:ext cx="111667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>
              <a:buClr>
                <a:srgbClr val="001783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Staff acted in a logical, well reasoned, rational manner in making the decision/taking the action</a:t>
            </a:r>
          </a:p>
          <a:p>
            <a:pPr marL="1257300" lvl="2" indent="-342900">
              <a:buClr>
                <a:srgbClr val="001783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The decision/action was based on supportable facts/logic  </a:t>
            </a:r>
          </a:p>
          <a:p>
            <a:pPr marL="1257300" lvl="2" indent="-342900">
              <a:buClr>
                <a:srgbClr val="001783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Mistake is identified early</a:t>
            </a:r>
          </a:p>
          <a:p>
            <a:pPr marL="1257300" lvl="2" indent="-342900">
              <a:buClr>
                <a:srgbClr val="001783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Staff takes responsibility for/accepts mistake</a:t>
            </a:r>
          </a:p>
          <a:p>
            <a:pPr marL="1257300" lvl="2" indent="-342900">
              <a:buClr>
                <a:srgbClr val="001783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Staff identifies why the action/decision was a mistake and what to do different in the future</a:t>
            </a:r>
          </a:p>
          <a:p>
            <a:pPr marL="1257300" lvl="2" indent="-342900">
              <a:buClr>
                <a:srgbClr val="001783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Staff applies learnings to future decisions/actions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CAD63-570E-3F71-A45C-37CDB339283A}"/>
              </a:ext>
            </a:extLst>
          </p:cNvPr>
          <p:cNvSpPr txBox="1"/>
          <p:nvPr/>
        </p:nvSpPr>
        <p:spPr>
          <a:xfrm>
            <a:off x="23261783" y="13023647"/>
            <a:ext cx="7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05</a:t>
            </a:r>
            <a:endParaRPr lang="en-US" altLang="zh-CN" sz="240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541FC5BF-1D89-B323-1843-034D0A51EA55}"/>
              </a:ext>
            </a:extLst>
          </p:cNvPr>
          <p:cNvSpPr txBox="1">
            <a:spLocks/>
          </p:cNvSpPr>
          <p:nvPr/>
        </p:nvSpPr>
        <p:spPr>
          <a:xfrm>
            <a:off x="863008" y="13131368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191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52C13F-2DA6-579C-7C48-558143B6E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E18A6CD8-DD4B-C7CE-E7FB-1CADA308B47E}"/>
              </a:ext>
            </a:extLst>
          </p:cNvPr>
          <p:cNvGrpSpPr/>
          <p:nvPr/>
        </p:nvGrpSpPr>
        <p:grpSpPr>
          <a:xfrm>
            <a:off x="1100944" y="1836749"/>
            <a:ext cx="12957955" cy="10525958"/>
            <a:chOff x="1100945" y="2886252"/>
            <a:chExt cx="9340646" cy="1052595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0A358C6-40EA-0C57-7DCC-E2E92A2A927E}"/>
                </a:ext>
              </a:extLst>
            </p:cNvPr>
            <p:cNvSpPr txBox="1"/>
            <p:nvPr/>
          </p:nvSpPr>
          <p:spPr>
            <a:xfrm>
              <a:off x="1100945" y="2886252"/>
              <a:ext cx="74531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001783"/>
                  </a:solidFill>
                  <a:latin typeface="Montserrat Black" panose="00000A00000000000000" pitchFamily="2" charset="0"/>
                </a:rPr>
                <a:t>Objectives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500C13-668C-4D78-24FB-0DF9702C3671}"/>
                </a:ext>
              </a:extLst>
            </p:cNvPr>
            <p:cNvSpPr txBox="1"/>
            <p:nvPr/>
          </p:nvSpPr>
          <p:spPr>
            <a:xfrm>
              <a:off x="1100945" y="4455912"/>
              <a:ext cx="9340646" cy="89562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The organization structure is intended to</a:t>
              </a:r>
              <a:br>
                <a:rPr lang="en-US" sz="3600" dirty="0">
                  <a:solidFill>
                    <a:srgbClr val="001783"/>
                  </a:solidFill>
                </a:rPr>
              </a:br>
              <a:endParaRPr lang="en-US" sz="3600" dirty="0">
                <a:solidFill>
                  <a:srgbClr val="001783"/>
                </a:solidFill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Preserve the entrepreneurial nature of Acquirer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Support the formation of cross functional/cross service line teams for both client service and development of new services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Empower Staff to make decisions efficiently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Establish a foundation upon which a consistent and fair performance management, promotion and compensation process can be established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Provide a structure for defining career paths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Improve retention of lower-level Staff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Promote Staff engagement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Facilitate innovation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Support the development of broader, deeper and longer lasting relationships with individual clients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solidFill>
                    <a:srgbClr val="001783"/>
                  </a:solidFill>
                </a:rPr>
                <a:t>Support long term growth of Acquirer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3FBE739-6088-A75D-E9BC-CD564C367DA3}"/>
              </a:ext>
            </a:extLst>
          </p:cNvPr>
          <p:cNvSpPr txBox="1"/>
          <p:nvPr/>
        </p:nvSpPr>
        <p:spPr>
          <a:xfrm>
            <a:off x="23261783" y="13023647"/>
            <a:ext cx="7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07</a:t>
            </a:r>
            <a:endParaRPr lang="en-US" altLang="zh-CN" sz="240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62C813C9-87E7-BD41-1F26-665D72A12D93}"/>
              </a:ext>
            </a:extLst>
          </p:cNvPr>
          <p:cNvSpPr txBox="1">
            <a:spLocks/>
          </p:cNvSpPr>
          <p:nvPr/>
        </p:nvSpPr>
        <p:spPr>
          <a:xfrm>
            <a:off x="863008" y="13131368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234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A80E3F5-1B4E-5B73-BA20-AEE8485766C5}"/>
              </a:ext>
            </a:extLst>
          </p:cNvPr>
          <p:cNvSpPr/>
          <p:nvPr/>
        </p:nvSpPr>
        <p:spPr>
          <a:xfrm>
            <a:off x="0" y="4247175"/>
            <a:ext cx="24384000" cy="946227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A358C6-40EA-0C57-7DCC-E2E92A2A927E}"/>
              </a:ext>
            </a:extLst>
          </p:cNvPr>
          <p:cNvSpPr txBox="1"/>
          <p:nvPr/>
        </p:nvSpPr>
        <p:spPr>
          <a:xfrm>
            <a:off x="1025238" y="803425"/>
            <a:ext cx="117763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>
                <a:solidFill>
                  <a:srgbClr val="001783"/>
                </a:solidFill>
                <a:latin typeface="Montserrat Black" panose="00000A00000000000000" pitchFamily="2" charset="0"/>
              </a:rPr>
              <a:t>Mindset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D09183-926F-BBDB-2B35-321AEFD6074E}"/>
              </a:ext>
            </a:extLst>
          </p:cNvPr>
          <p:cNvGrpSpPr/>
          <p:nvPr/>
        </p:nvGrpSpPr>
        <p:grpSpPr>
          <a:xfrm>
            <a:off x="2624864" y="7635113"/>
            <a:ext cx="21031773" cy="5432702"/>
            <a:chOff x="1759731" y="7091592"/>
            <a:chExt cx="8546947" cy="543270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8F6C82-A953-3438-128F-6BC18E923C3F}"/>
                </a:ext>
              </a:extLst>
            </p:cNvPr>
            <p:cNvSpPr txBox="1"/>
            <p:nvPr/>
          </p:nvSpPr>
          <p:spPr>
            <a:xfrm>
              <a:off x="1759731" y="7091592"/>
              <a:ext cx="830164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0" i="0" dirty="0">
                  <a:solidFill>
                    <a:schemeClr val="bg1"/>
                  </a:solidFill>
                  <a:effectLst/>
                  <a:latin typeface="Montserrat SemiBold" panose="00000700000000000000" pitchFamily="2" charset="0"/>
                </a:rPr>
                <a:t>A growth and curiosity mentality should be instilled in each Staff from Day 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7510C3-1DE6-60F7-9EE8-7FE90E6F3646}"/>
                </a:ext>
              </a:extLst>
            </p:cNvPr>
            <p:cNvSpPr txBox="1"/>
            <p:nvPr/>
          </p:nvSpPr>
          <p:spPr>
            <a:xfrm>
              <a:off x="2005036" y="8984864"/>
              <a:ext cx="8301642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lvl="1" indent="-285750">
                <a:buClr>
                  <a:schemeClr val="bg1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3200" b="0" i="0" dirty="0">
                  <a:solidFill>
                    <a:schemeClr val="bg1"/>
                  </a:solidFill>
                  <a:effectLst/>
                  <a:latin typeface="Montserrat" panose="00000500000000000000" pitchFamily="2" charset="0"/>
                </a:rPr>
                <a:t>Enable rapid on-boarding and early productivity of new Staff</a:t>
              </a:r>
            </a:p>
            <a:p>
              <a:pPr marL="742950" lvl="1" indent="-285750">
                <a:buClr>
                  <a:schemeClr val="bg1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On board new Staff into </a:t>
              </a:r>
              <a:r>
                <a:rPr lang="en-US" sz="3200" b="0" i="0" dirty="0">
                  <a:solidFill>
                    <a:schemeClr val="bg1"/>
                  </a:solidFill>
                  <a:effectLst/>
                  <a:latin typeface="Montserrat" panose="00000500000000000000" pitchFamily="2" charset="0"/>
                </a:rPr>
                <a:t>clearly defined entry roles</a:t>
              </a:r>
            </a:p>
            <a:p>
              <a:pPr marL="742950" lvl="1" indent="-285750">
                <a:buClr>
                  <a:schemeClr val="bg1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S</a:t>
              </a:r>
              <a:r>
                <a:rPr lang="en-US" sz="3200" b="0" i="0" dirty="0">
                  <a:solidFill>
                    <a:schemeClr val="bg1"/>
                  </a:solidFill>
                  <a:effectLst/>
                  <a:latin typeface="Montserrat" panose="00000500000000000000" pitchFamily="2" charset="0"/>
                </a:rPr>
                <a:t>howcase advancement opportunities as Staff acquire knowledge, experience and skills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4237304-682E-D9F1-D026-84B8A0C72D91}"/>
              </a:ext>
            </a:extLst>
          </p:cNvPr>
          <p:cNvSpPr txBox="1"/>
          <p:nvPr/>
        </p:nvSpPr>
        <p:spPr>
          <a:xfrm>
            <a:off x="23261783" y="13023647"/>
            <a:ext cx="7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Montserrat" panose="00000500000000000000" pitchFamily="2" charset="0"/>
              </a:rPr>
              <a:t>06</a:t>
            </a:r>
            <a:endParaRPr lang="en-US" altLang="zh-CN" sz="2400" dirty="0">
              <a:solidFill>
                <a:schemeClr val="bg1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2933AFA-C571-DE48-3A31-D8E614AA7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38431" y="4463973"/>
            <a:ext cx="2562574" cy="2529509"/>
          </a:xfrm>
          <a:prstGeom prst="rect">
            <a:avLst/>
          </a:prstGeom>
        </p:spPr>
      </p:pic>
      <p:sp>
        <p:nvSpPr>
          <p:cNvPr id="4" name="Holder 5">
            <a:extLst>
              <a:ext uri="{FF2B5EF4-FFF2-40B4-BE49-F238E27FC236}">
                <a16:creationId xmlns:a16="http://schemas.microsoft.com/office/drawing/2014/main" id="{BF5A1F4A-21AA-D409-E491-BE3793B6A4B1}"/>
              </a:ext>
            </a:extLst>
          </p:cNvPr>
          <p:cNvSpPr txBox="1">
            <a:spLocks/>
          </p:cNvSpPr>
          <p:nvPr/>
        </p:nvSpPr>
        <p:spPr>
          <a:xfrm>
            <a:off x="863008" y="13131368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bg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bg1"/>
              </a:solidFill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51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A358C6-40EA-0C57-7DCC-E2E92A2A927E}"/>
              </a:ext>
            </a:extLst>
          </p:cNvPr>
          <p:cNvSpPr txBox="1"/>
          <p:nvPr/>
        </p:nvSpPr>
        <p:spPr>
          <a:xfrm>
            <a:off x="1183179" y="1265643"/>
            <a:ext cx="220176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1783"/>
                </a:solidFill>
                <a:latin typeface="Montserrat Black" panose="00000A00000000000000" pitchFamily="2" charset="0"/>
                <a:cs typeface="Arial" panose="020B0604020202020204" pitchFamily="34" charset="0"/>
              </a:rPr>
              <a:t>Matrix Organization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D09183-926F-BBDB-2B35-321AEFD6074E}"/>
              </a:ext>
            </a:extLst>
          </p:cNvPr>
          <p:cNvGrpSpPr/>
          <p:nvPr/>
        </p:nvGrpSpPr>
        <p:grpSpPr>
          <a:xfrm>
            <a:off x="1474127" y="4522002"/>
            <a:ext cx="9369350" cy="5183057"/>
            <a:chOff x="1474127" y="5870742"/>
            <a:chExt cx="9369350" cy="51830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8F6C82-A953-3438-128F-6BC18E923C3F}"/>
                </a:ext>
              </a:extLst>
            </p:cNvPr>
            <p:cNvSpPr txBox="1"/>
            <p:nvPr/>
          </p:nvSpPr>
          <p:spPr>
            <a:xfrm>
              <a:off x="1474127" y="5870742"/>
              <a:ext cx="830164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dirty="0">
                  <a:solidFill>
                    <a:srgbClr val="001783"/>
                  </a:solidFill>
                  <a:latin typeface="Montserrat ExtraBold" panose="00000900000000000000" pitchFamily="2" charset="0"/>
                  <a:cs typeface="Arial" panose="020B0604020202020204" pitchFamily="34" charset="0"/>
                </a:rPr>
                <a:t>Advantages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7510C3-1DE6-60F7-9EE8-7FE90E6F3646}"/>
                </a:ext>
              </a:extLst>
            </p:cNvPr>
            <p:cNvSpPr txBox="1"/>
            <p:nvPr/>
          </p:nvSpPr>
          <p:spPr>
            <a:xfrm>
              <a:off x="1610810" y="7514369"/>
              <a:ext cx="9232667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Expands client service and relationships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Adaptable in a dynamic business environment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Resource sharing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Information flow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Broad internal relationships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Boosts innovation, motivation and decision-making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Opens career paths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51CC4B8-E708-064D-5B3B-E5EE24655534}"/>
              </a:ext>
            </a:extLst>
          </p:cNvPr>
          <p:cNvGrpSpPr/>
          <p:nvPr/>
        </p:nvGrpSpPr>
        <p:grpSpPr>
          <a:xfrm>
            <a:off x="13634259" y="4571191"/>
            <a:ext cx="9597040" cy="4647563"/>
            <a:chOff x="1320339" y="5919931"/>
            <a:chExt cx="9597040" cy="464756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4C9DEC-8EEB-A6BD-5294-99F215576DD5}"/>
                </a:ext>
              </a:extLst>
            </p:cNvPr>
            <p:cNvSpPr txBox="1"/>
            <p:nvPr/>
          </p:nvSpPr>
          <p:spPr>
            <a:xfrm>
              <a:off x="1320339" y="5919931"/>
              <a:ext cx="900268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dirty="0">
                  <a:solidFill>
                    <a:srgbClr val="001783"/>
                  </a:solidFill>
                  <a:latin typeface="Montserrat ExtraBold" panose="00000900000000000000" pitchFamily="2" charset="0"/>
                  <a:cs typeface="Arial" panose="020B0604020202020204" pitchFamily="34" charset="0"/>
                </a:rPr>
                <a:t>Disadvantages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7C29B8-8AE3-2C65-E0F9-76BBB25D5713}"/>
                </a:ext>
              </a:extLst>
            </p:cNvPr>
            <p:cNvSpPr txBox="1"/>
            <p:nvPr/>
          </p:nvSpPr>
          <p:spPr>
            <a:xfrm>
              <a:off x="1684712" y="7458951"/>
              <a:ext cx="9232667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Requires resource coordination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Accountability and roles may be less clear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Can create friction between leaders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Effort to ensure staff is getting feedback and guidance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1783"/>
                  </a:solidFill>
                  <a:latin typeface="Montserrat" panose="00000500000000000000" pitchFamily="2" charset="0"/>
                  <a:cs typeface="Arial" panose="020B0604020202020204" pitchFamily="34" charset="0"/>
                </a:rPr>
                <a:t>Poorly defined structure can create administration and slow down decisions</a:t>
              </a: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8BE0580-CBAC-FC5D-2ECD-41D2B5CF6FD3}"/>
              </a:ext>
            </a:extLst>
          </p:cNvPr>
          <p:cNvCxnSpPr/>
          <p:nvPr/>
        </p:nvCxnSpPr>
        <p:spPr>
          <a:xfrm>
            <a:off x="11887200" y="5070763"/>
            <a:ext cx="0" cy="65947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0673C0A-5B35-D4B4-CDC0-0ED280FB7701}"/>
              </a:ext>
            </a:extLst>
          </p:cNvPr>
          <p:cNvSpPr txBox="1"/>
          <p:nvPr/>
        </p:nvSpPr>
        <p:spPr>
          <a:xfrm>
            <a:off x="23261783" y="13023647"/>
            <a:ext cx="7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11</a:t>
            </a:r>
            <a:endParaRPr lang="en-US" altLang="zh-CN" sz="240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ACF87C1E-5A8A-E3B1-FF1B-BF2AACDCF7A7}"/>
              </a:ext>
            </a:extLst>
          </p:cNvPr>
          <p:cNvSpPr txBox="1">
            <a:spLocks/>
          </p:cNvSpPr>
          <p:nvPr/>
        </p:nvSpPr>
        <p:spPr>
          <a:xfrm>
            <a:off x="863008" y="13131368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56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6"/>
          <p:cNvSpPr txBox="1">
            <a:spLocks noGrp="1"/>
          </p:cNvSpPr>
          <p:nvPr>
            <p:ph type="sldNum" idx="12"/>
          </p:nvPr>
        </p:nvSpPr>
        <p:spPr>
          <a:xfrm>
            <a:off x="10443807" y="7708993"/>
            <a:ext cx="3326958" cy="4428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10880" tIns="55425" rIns="110880" bIns="55425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5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5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5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5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5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5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5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5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5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rtl="0"/>
            <a:fld id="{00000000-1234-1234-1234-123412341234}" type="slidenum">
              <a:rPr lang="en-US" smtClean="0"/>
              <a:pPr algn="r" rtl="0"/>
              <a:t>8</a:t>
            </a:fld>
            <a:endParaRPr sz="3199" b="1" dirty="0">
              <a:solidFill>
                <a:srgbClr val="A0060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188;p7">
            <a:extLst>
              <a:ext uri="{FF2B5EF4-FFF2-40B4-BE49-F238E27FC236}">
                <a16:creationId xmlns:a16="http://schemas.microsoft.com/office/drawing/2014/main" id="{091C4F9A-85A3-A716-E1C1-12774B62BC4A}"/>
              </a:ext>
            </a:extLst>
          </p:cNvPr>
          <p:cNvSpPr/>
          <p:nvPr/>
        </p:nvSpPr>
        <p:spPr>
          <a:xfrm>
            <a:off x="9591200" y="6309684"/>
            <a:ext cx="5009773" cy="9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7" tIns="91393" rIns="182837" bIns="91393" anchor="ctr" anchorCtr="0">
            <a:noAutofit/>
          </a:bodyPr>
          <a:lstStyle/>
          <a:p>
            <a:pPr algn="ctr" rtl="0"/>
            <a:r>
              <a:rPr lang="en-US" sz="4800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480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201;p7">
            <a:extLst>
              <a:ext uri="{FF2B5EF4-FFF2-40B4-BE49-F238E27FC236}">
                <a16:creationId xmlns:a16="http://schemas.microsoft.com/office/drawing/2014/main" id="{99047FA9-3381-2902-3BE6-F4C23A14F7DC}"/>
              </a:ext>
            </a:extLst>
          </p:cNvPr>
          <p:cNvSpPr txBox="1"/>
          <p:nvPr/>
        </p:nvSpPr>
        <p:spPr>
          <a:xfrm>
            <a:off x="6651685" y="4260778"/>
            <a:ext cx="10800426" cy="1846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987" tIns="91393" rIns="182837" bIns="91393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11999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2183" dirty="0">
              <a:solidFill>
                <a:schemeClr val="accent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5A73E6-06C7-BE27-C75B-9A53D07CAD78}"/>
              </a:ext>
            </a:extLst>
          </p:cNvPr>
          <p:cNvSpPr/>
          <p:nvPr/>
        </p:nvSpPr>
        <p:spPr>
          <a:xfrm>
            <a:off x="6046507" y="9829506"/>
            <a:ext cx="6142967" cy="981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2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6280-CA6B-BCAA-BEA2-2736751F8DE3}"/>
              </a:ext>
            </a:extLst>
          </p:cNvPr>
          <p:cNvSpPr/>
          <p:nvPr/>
        </p:nvSpPr>
        <p:spPr>
          <a:xfrm>
            <a:off x="12024694" y="9800483"/>
            <a:ext cx="6633094" cy="981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2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6087880C-FC45-8510-2046-66F1D414C7D9}"/>
              </a:ext>
            </a:extLst>
          </p:cNvPr>
          <p:cNvSpPr/>
          <p:nvPr/>
        </p:nvSpPr>
        <p:spPr>
          <a:xfrm>
            <a:off x="14524679" y="8144996"/>
            <a:ext cx="1619546" cy="134310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219391" tIns="109664" rIns="219391" bIns="109664" anchor="ctr" anchorCtr="0">
            <a:noAutofit/>
          </a:bodyPr>
          <a:lstStyle/>
          <a:p>
            <a:pPr algn="ctr"/>
            <a:endParaRPr sz="432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88769F2C-F73C-6BE5-0128-9BA0F3F84B01}"/>
              </a:ext>
            </a:extLst>
          </p:cNvPr>
          <p:cNvSpPr/>
          <p:nvPr/>
        </p:nvSpPr>
        <p:spPr>
          <a:xfrm>
            <a:off x="8429480" y="8174022"/>
            <a:ext cx="1619546" cy="134310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219391" tIns="109664" rIns="219391" bIns="109664" anchor="ctr" anchorCtr="0">
            <a:noAutofit/>
          </a:bodyPr>
          <a:lstStyle/>
          <a:p>
            <a:pPr algn="ctr"/>
            <a:endParaRPr sz="432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Google Shape;167;p9" descr="Envelope outline">
            <a:extLst>
              <a:ext uri="{FF2B5EF4-FFF2-40B4-BE49-F238E27FC236}">
                <a16:creationId xmlns:a16="http://schemas.microsoft.com/office/drawing/2014/main" id="{032D24FD-26AE-8114-AC78-5568622A7F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68909" y="8408221"/>
            <a:ext cx="939690" cy="9573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</p:pic>
      <p:pic>
        <p:nvPicPr>
          <p:cNvPr id="18" name="Google Shape;169;p9" descr="@ outline">
            <a:extLst>
              <a:ext uri="{FF2B5EF4-FFF2-40B4-BE49-F238E27FC236}">
                <a16:creationId xmlns:a16="http://schemas.microsoft.com/office/drawing/2014/main" id="{A4AE5D68-C69C-0698-39CD-1248D3A877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90570" y="8306059"/>
            <a:ext cx="1020980" cy="1071151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9674" y="596997"/>
            <a:ext cx="9708241" cy="34356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DF6233-0DC2-0353-4E22-4E9BE96A5955}"/>
              </a:ext>
            </a:extLst>
          </p:cNvPr>
          <p:cNvSpPr txBox="1"/>
          <p:nvPr/>
        </p:nvSpPr>
        <p:spPr>
          <a:xfrm>
            <a:off x="23261783" y="13023647"/>
            <a:ext cx="7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11</a:t>
            </a:r>
            <a:endParaRPr lang="en-US" altLang="zh-CN" sz="240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56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7544</TotalTime>
  <Words>650</Words>
  <Application>Microsoft Macintosh PowerPoint</Application>
  <PresentationFormat>Custom</PresentationFormat>
  <Paragraphs>92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Arial</vt:lpstr>
      <vt:lpstr>Calibri</vt:lpstr>
      <vt:lpstr>Century Gothic</vt:lpstr>
      <vt:lpstr>Courier New</vt:lpstr>
      <vt:lpstr>Montserrat</vt:lpstr>
      <vt:lpstr>Montserrat Black</vt:lpstr>
      <vt:lpstr>Montserrat ExtraBold</vt:lpstr>
      <vt:lpstr>Montserrat Medium</vt:lpstr>
      <vt:lpstr>Montserrat SemiBold</vt:lpstr>
      <vt:lpstr>Poppins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4FOLD STUDIO</dc:creator>
  <cp:lastModifiedBy>JOE ABERGER</cp:lastModifiedBy>
  <cp:revision>195</cp:revision>
  <dcterms:created xsi:type="dcterms:W3CDTF">2011-01-21T15:00:27Z</dcterms:created>
  <dcterms:modified xsi:type="dcterms:W3CDTF">2026-06-17T00:24:05Z</dcterms:modified>
</cp:coreProperties>
</file>